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70"/>
  </p:notesMasterIdLst>
  <p:handoutMasterIdLst>
    <p:handoutMasterId r:id="rId71"/>
  </p:handoutMasterIdLst>
  <p:sldIdLst>
    <p:sldId id="256" r:id="rId6"/>
    <p:sldId id="259" r:id="rId7"/>
    <p:sldId id="324" r:id="rId8"/>
    <p:sldId id="312" r:id="rId9"/>
    <p:sldId id="313" r:id="rId10"/>
    <p:sldId id="262" r:id="rId11"/>
    <p:sldId id="326" r:id="rId12"/>
    <p:sldId id="327" r:id="rId13"/>
    <p:sldId id="328" r:id="rId14"/>
    <p:sldId id="263" r:id="rId15"/>
    <p:sldId id="269" r:id="rId16"/>
    <p:sldId id="342" r:id="rId17"/>
    <p:sldId id="343" r:id="rId18"/>
    <p:sldId id="345" r:id="rId19"/>
    <p:sldId id="344" r:id="rId20"/>
    <p:sldId id="346" r:id="rId21"/>
    <p:sldId id="348" r:id="rId22"/>
    <p:sldId id="347" r:id="rId23"/>
    <p:sldId id="300" r:id="rId24"/>
    <p:sldId id="308" r:id="rId25"/>
    <p:sldId id="309" r:id="rId26"/>
    <p:sldId id="310" r:id="rId27"/>
    <p:sldId id="330" r:id="rId28"/>
    <p:sldId id="279" r:id="rId29"/>
    <p:sldId id="353" r:id="rId30"/>
    <p:sldId id="355" r:id="rId31"/>
    <p:sldId id="289" r:id="rId32"/>
    <p:sldId id="283" r:id="rId33"/>
    <p:sldId id="284" r:id="rId34"/>
    <p:sldId id="285" r:id="rId35"/>
    <p:sldId id="286" r:id="rId36"/>
    <p:sldId id="287" r:id="rId37"/>
    <p:sldId id="288" r:id="rId38"/>
    <p:sldId id="280" r:id="rId39"/>
    <p:sldId id="357" r:id="rId40"/>
    <p:sldId id="302" r:id="rId41"/>
    <p:sldId id="356" r:id="rId42"/>
    <p:sldId id="363" r:id="rId43"/>
    <p:sldId id="365" r:id="rId44"/>
    <p:sldId id="366" r:id="rId45"/>
    <p:sldId id="290" r:id="rId46"/>
    <p:sldId id="296" r:id="rId47"/>
    <p:sldId id="291" r:id="rId48"/>
    <p:sldId id="292" r:id="rId49"/>
    <p:sldId id="293" r:id="rId50"/>
    <p:sldId id="297" r:id="rId51"/>
    <p:sldId id="298" r:id="rId52"/>
    <p:sldId id="281" r:id="rId53"/>
    <p:sldId id="294" r:id="rId54"/>
    <p:sldId id="331" r:id="rId55"/>
    <p:sldId id="332" r:id="rId56"/>
    <p:sldId id="333" r:id="rId57"/>
    <p:sldId id="322" r:id="rId58"/>
    <p:sldId id="352" r:id="rId59"/>
    <p:sldId id="258" r:id="rId60"/>
    <p:sldId id="339" r:id="rId61"/>
    <p:sldId id="337" r:id="rId62"/>
    <p:sldId id="329" r:id="rId63"/>
    <p:sldId id="325" r:id="rId64"/>
    <p:sldId id="338" r:id="rId65"/>
    <p:sldId id="349" r:id="rId66"/>
    <p:sldId id="350" r:id="rId67"/>
    <p:sldId id="351" r:id="rId68"/>
    <p:sldId id="35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7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86258" autoAdjust="0"/>
  </p:normalViewPr>
  <p:slideViewPr>
    <p:cSldViewPr snapToGrid="0">
      <p:cViewPr>
        <p:scale>
          <a:sx n="70" d="100"/>
          <a:sy n="70" d="100"/>
        </p:scale>
        <p:origin x="2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9T17:43:53.464" idx="7">
    <p:pos x="10" y="10"/>
    <p:text>Install OpenSans font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High quality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Reduced time to market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19/06/2019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00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4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3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16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64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8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smtClean="0"/>
              <a:t>In</a:t>
            </a:r>
            <a:r>
              <a:rPr lang="en-GB" sz="1200" b="1" baseline="0" dirty="0" smtClean="0"/>
              <a:t> science and engineering </a:t>
            </a:r>
            <a:r>
              <a:rPr lang="en-GB" sz="1200" baseline="0" dirty="0" smtClean="0"/>
              <a:t>one way to </a:t>
            </a:r>
            <a:r>
              <a:rPr lang="en-GB" sz="1200" b="1" baseline="0" dirty="0" smtClean="0"/>
              <a:t>gather</a:t>
            </a:r>
            <a:r>
              <a:rPr lang="en-GB" sz="1200" baseline="0" dirty="0" smtClean="0"/>
              <a:t> </a:t>
            </a:r>
            <a:r>
              <a:rPr lang="en-GB" sz="1200" b="1" baseline="0" dirty="0" smtClean="0"/>
              <a:t>knowledge</a:t>
            </a:r>
            <a:r>
              <a:rPr lang="en-GB" sz="1200" baseline="0" dirty="0" smtClean="0"/>
              <a:t> and </a:t>
            </a:r>
            <a:r>
              <a:rPr lang="en-GB" sz="1200" b="1" baseline="0" dirty="0" smtClean="0"/>
              <a:t>reduce complexity</a:t>
            </a:r>
            <a:r>
              <a:rPr lang="en-GB" sz="1200" baseline="0" dirty="0" smtClean="0"/>
              <a:t> </a:t>
            </a:r>
            <a:r>
              <a:rPr lang="en-GB" sz="1200" baseline="0" smtClean="0"/>
              <a:t>are models</a:t>
            </a:r>
          </a:p>
          <a:p>
            <a:r>
              <a:rPr lang="de-DE" sz="1200" smtClean="0"/>
              <a:t>Representation of Reality</a:t>
            </a:r>
          </a:p>
          <a:p>
            <a:r>
              <a:rPr lang="de-DE" sz="1200" smtClean="0"/>
              <a:t>Abstraction</a:t>
            </a:r>
          </a:p>
          <a:p>
            <a:pPr lvl="1"/>
            <a:r>
              <a:rPr lang="de-DE" sz="1200" smtClean="0"/>
              <a:t>Focusing on the relevant aspects </a:t>
            </a:r>
            <a:r>
              <a:rPr lang="de-DE" sz="1200" smtClean="0">
                <a:sym typeface="Wingdings" pitchFamily="2" charset="2"/>
              </a:rPr>
              <a:t> </a:t>
            </a:r>
            <a:r>
              <a:rPr lang="de-DE" sz="1200" smtClean="0"/>
              <a:t>Modelling purpose</a:t>
            </a:r>
            <a:endParaRPr lang="en-IE" sz="1200" smtClean="0"/>
          </a:p>
          <a:p>
            <a:pPr lvl="1"/>
            <a:r>
              <a:rPr lang="de-DE" sz="1200" smtClean="0"/>
              <a:t>Intentionally ignoring irrelevant details</a:t>
            </a:r>
          </a:p>
          <a:p>
            <a:pPr lvl="1"/>
            <a:r>
              <a:rPr lang="de-DE" sz="1200" smtClean="0"/>
              <a:t>Avoiding complexity and costs of reality</a:t>
            </a:r>
          </a:p>
          <a:p>
            <a:endParaRPr lang="en-GB" sz="1200" baseline="0" dirty="0" smtClean="0"/>
          </a:p>
          <a:p>
            <a:pPr algn="ctr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67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46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799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D4FE-DA3E-4339-B14B-0F5537A1F4B5}" type="slidenum">
              <a:rPr lang="en-IE" smtClean="0"/>
              <a:t>50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1180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02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5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19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00112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81152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27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4237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Representation of Reality</a:t>
            </a:r>
          </a:p>
          <a:p>
            <a:r>
              <a:rPr lang="de-DE" smtClean="0"/>
              <a:t>Abstraction</a:t>
            </a:r>
          </a:p>
          <a:p>
            <a:pPr lvl="1"/>
            <a:r>
              <a:rPr lang="de-DE" smtClean="0"/>
              <a:t>Focusing on the relevant aspects </a:t>
            </a:r>
            <a:r>
              <a:rPr lang="de-DE" smtClean="0">
                <a:sym typeface="Wingdings" pitchFamily="2" charset="2"/>
              </a:rPr>
              <a:t> </a:t>
            </a:r>
            <a:r>
              <a:rPr lang="de-DE" smtClean="0"/>
              <a:t>Modelling purpose</a:t>
            </a:r>
            <a:endParaRPr lang="en-IE" smtClean="0"/>
          </a:p>
          <a:p>
            <a:pPr lvl="1"/>
            <a:r>
              <a:rPr lang="de-DE" smtClean="0"/>
              <a:t>Intentionally ignoring irrelevant details</a:t>
            </a:r>
          </a:p>
          <a:p>
            <a:pPr lvl="1"/>
            <a:r>
              <a:rPr lang="de-DE" smtClean="0"/>
              <a:t>Avoiding complexity and costs of reality</a:t>
            </a:r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0743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382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10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3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8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4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21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33426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2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4625"/>
            <a:ext cx="2057400" cy="196850"/>
          </a:xfrm>
        </p:spPr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4625"/>
            <a:ext cx="3086100" cy="1968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4625"/>
            <a:ext cx="2057400" cy="196850"/>
          </a:xfrm>
        </p:spPr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1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1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07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7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3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,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314364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05730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97893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382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19/06/2019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(Three ite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3191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3191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397F-6042-49C7-8EEC-7DB657CC28AD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Should We Create Software? Goetz Botterweck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6542" y="1681162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5996542" y="2505074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92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701" r:id="rId7"/>
    <p:sldLayoutId id="2147483683" r:id="rId8"/>
    <p:sldLayoutId id="2147483699" r:id="rId9"/>
    <p:sldLayoutId id="2147483700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2.emf"/><Relationship Id="rId26" Type="http://schemas.openxmlformats.org/officeDocument/2006/relationships/image" Target="../media/image60.emf"/><Relationship Id="rId3" Type="http://schemas.openxmlformats.org/officeDocument/2006/relationships/image" Target="../media/image38.png"/><Relationship Id="rId21" Type="http://schemas.openxmlformats.org/officeDocument/2006/relationships/image" Target="../media/image55.e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1.emf"/><Relationship Id="rId25" Type="http://schemas.openxmlformats.org/officeDocument/2006/relationships/image" Target="../media/image59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emf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8.emf"/><Relationship Id="rId5" Type="http://schemas.openxmlformats.org/officeDocument/2006/relationships/image" Target="../media/image40.png"/><Relationship Id="rId15" Type="http://schemas.openxmlformats.org/officeDocument/2006/relationships/image" Target="../media/image49.emf"/><Relationship Id="rId23" Type="http://schemas.openxmlformats.org/officeDocument/2006/relationships/image" Target="../media/image57.emf"/><Relationship Id="rId10" Type="http://schemas.openxmlformats.org/officeDocument/2006/relationships/image" Target="../media/image45.png"/><Relationship Id="rId19" Type="http://schemas.openxmlformats.org/officeDocument/2006/relationships/image" Target="../media/image53.emf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2.png"/><Relationship Id="rId22" Type="http://schemas.openxmlformats.org/officeDocument/2006/relationships/image" Target="../media/image5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png"/><Relationship Id="rId10" Type="http://schemas.openxmlformats.org/officeDocument/2006/relationships/image" Target="../media/image68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emf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em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emf"/><Relationship Id="rId5" Type="http://schemas.openxmlformats.org/officeDocument/2006/relationships/image" Target="../media/image87.png"/><Relationship Id="rId10" Type="http://schemas.openxmlformats.org/officeDocument/2006/relationships/image" Target="../media/image92.emf"/><Relationship Id="rId4" Type="http://schemas.openxmlformats.org/officeDocument/2006/relationships/image" Target="../media/image86.png"/><Relationship Id="rId9" Type="http://schemas.openxmlformats.org/officeDocument/2006/relationships/image" Target="../media/image9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11" Type="http://schemas.openxmlformats.org/officeDocument/2006/relationships/image" Target="../media/image20.jp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jpe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jpeg"/><Relationship Id="rId11" Type="http://schemas.openxmlformats.org/officeDocument/2006/relationships/image" Target="../media/image136.jpeg"/><Relationship Id="rId5" Type="http://schemas.openxmlformats.org/officeDocument/2006/relationships/image" Target="../media/image132.png"/><Relationship Id="rId10" Type="http://schemas.openxmlformats.org/officeDocument/2006/relationships/image" Target="../media/image42.png"/><Relationship Id="rId4" Type="http://schemas.openxmlformats.org/officeDocument/2006/relationships/image" Target="../media/image131.jpe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2" y="2804111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70" y="2370769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30" y="1937427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0" y="1504085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918247"/>
            <a:ext cx="1399825" cy="177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18" y="1148050"/>
            <a:ext cx="976344" cy="13321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43" y="1903775"/>
            <a:ext cx="1043739" cy="936295"/>
          </a:xfrm>
          <a:prstGeom prst="rect">
            <a:avLst/>
          </a:prstGeom>
        </p:spPr>
      </p:pic>
      <p:pic>
        <p:nvPicPr>
          <p:cNvPr id="62" name="Content Placeholder 36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03" y="2648425"/>
            <a:ext cx="1195501" cy="52093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18" y="1151243"/>
            <a:ext cx="1075364" cy="16456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37047" y="3664583"/>
            <a:ext cx="14618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S12700 Series</a:t>
            </a:r>
            <a:br>
              <a:rPr lang="en-US" sz="1050" smtClean="0"/>
            </a:br>
            <a:r>
              <a:rPr lang="en-US" sz="1050" smtClean="0"/>
              <a:t>(Network Switches)</a:t>
            </a:r>
            <a:endParaRPr lang="en-US" sz="105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47" y="1767925"/>
            <a:ext cx="1098012" cy="1407935"/>
          </a:xfrm>
          <a:prstGeom prst="rect">
            <a:avLst/>
          </a:prstGeom>
        </p:spPr>
      </p:pic>
      <p:pic>
        <p:nvPicPr>
          <p:cNvPr id="66" name="Content Placeholder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0" y="2509219"/>
            <a:ext cx="1198468" cy="106150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86585" y="3302266"/>
            <a:ext cx="1317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S9700 Series</a:t>
            </a:r>
          </a:p>
          <a:p>
            <a:pPr algn="ctr"/>
            <a:r>
              <a:rPr lang="en-US" sz="1050"/>
              <a:t>(Network Switches</a:t>
            </a:r>
            <a:r>
              <a:rPr lang="en-US" sz="1050" smtClean="0"/>
              <a:t>)</a:t>
            </a:r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1779824" y="4440526"/>
            <a:ext cx="1461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Smartphones</a:t>
            </a:r>
            <a:endParaRPr lang="en-US" sz="105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09" y="1117232"/>
            <a:ext cx="1782083" cy="168643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9" y="1910922"/>
            <a:ext cx="1782083" cy="16864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36960" y="3707287"/>
            <a:ext cx="17258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BTS3900 Series</a:t>
            </a:r>
            <a:br>
              <a:rPr lang="en-US" sz="1050" smtClean="0"/>
            </a:br>
            <a:r>
              <a:rPr lang="en-US" sz="1050" smtClean="0"/>
              <a:t>(Wireless Network</a:t>
            </a:r>
            <a:br>
              <a:rPr lang="en-US" sz="1050" smtClean="0"/>
            </a:br>
            <a:r>
              <a:rPr lang="en-US" sz="1050" smtClean="0"/>
              <a:t>Base Transceiver Station)</a:t>
            </a:r>
            <a:endParaRPr lang="en-US" sz="1050"/>
          </a:p>
        </p:txBody>
      </p:sp>
      <p:pic>
        <p:nvPicPr>
          <p:cNvPr id="84" name="Content Placeholder 83"/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5479672" y="4997634"/>
            <a:ext cx="833552" cy="62848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1352" y="4997634"/>
            <a:ext cx="833552" cy="62848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2915932" y="4997634"/>
            <a:ext cx="833552" cy="62848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0512" y="4997634"/>
            <a:ext cx="833552" cy="62848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5092" y="4997634"/>
            <a:ext cx="833552" cy="62848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4254" y="4997634"/>
            <a:ext cx="833552" cy="62848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61352" y="5650872"/>
            <a:ext cx="833552" cy="62848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15932" y="5650872"/>
            <a:ext cx="833552" cy="6284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76468" y="5656197"/>
            <a:ext cx="821640" cy="62315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7814" y="5650872"/>
            <a:ext cx="833552" cy="62848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2394" y="5650872"/>
            <a:ext cx="833552" cy="62848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39696" y="5650872"/>
            <a:ext cx="833552" cy="62848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061352" y="6272707"/>
            <a:ext cx="5106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Mercedes Passenger Cars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8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64" y="2237225"/>
            <a:ext cx="1134582" cy="98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2\spl\presentations\2013-10-30-ModEvo(SFIReviewRehearsal)\figures\simplifiedFeatureModel-Configur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2" y="4299228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d2\spl\presentations\2013-10-30-ModEvo(SFIReviewRehearsal)\figures\simplifiedFeatureModel-Unconfigu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0" y="2289347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18" y="2237225"/>
            <a:ext cx="1002372" cy="989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5" descr="C:\d2\splpm\collaborations\bmw\2011-05-16 Meeting Dublin\2011-05-16-BMW\media\BMW3_250px-BMW_E90_front_20090301.jpg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1373" y="4529776"/>
            <a:ext cx="917585" cy="46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C:\d2\spl\presentations\2014-02-12-FeatureOrientedSoftwareEvolution(HP)\figures\280px-2nd_BMW_X5_--_07-14-2012.JPG"/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4980" y="4541351"/>
            <a:ext cx="950370" cy="70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2\spl\presentations\2014-02-12-FeatureOrientedSoftwareEvolution(HP)\figures\800px-BMW_7er_(F01)_front_20100515.jpg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76" y="4541351"/>
            <a:ext cx="917586" cy="48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79"/>
            <a:ext cx="8429625" cy="3736055"/>
          </a:xfrm>
        </p:spPr>
      </p:pic>
      <p:sp>
        <p:nvSpPr>
          <p:cNvPr id="8" name="Rectangle 7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2694" y="200534"/>
            <a:ext cx="3408024" cy="704723"/>
          </a:xfrm>
        </p:spPr>
        <p:txBody>
          <a:bodyPr/>
          <a:lstStyle/>
          <a:p>
            <a:pPr algn="ctr"/>
            <a:r>
              <a:rPr lang="en-US" sz="2000" smtClean="0"/>
              <a:t>Characteristics of a Software Product Line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8" name="Rectangular Callout 7"/>
          <p:cNvSpPr/>
          <p:nvPr/>
        </p:nvSpPr>
        <p:spPr>
          <a:xfrm>
            <a:off x="371475" y="200534"/>
            <a:ext cx="1601219" cy="1203049"/>
          </a:xfrm>
          <a:prstGeom prst="wedgeRectCallout">
            <a:avLst>
              <a:gd name="adj1" fmla="val 36760"/>
              <a:gd name="adj2" fmla="val 6823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Sharing a common, </a:t>
            </a:r>
            <a:r>
              <a:rPr lang="en-IE" sz="2000" b="1" dirty="0">
                <a:solidFill>
                  <a:schemeClr val="tx1"/>
                </a:solidFill>
              </a:rPr>
              <a:t>managed</a:t>
            </a:r>
            <a:r>
              <a:rPr lang="en-IE" sz="2000" dirty="0">
                <a:solidFill>
                  <a:schemeClr val="tx1"/>
                </a:solidFill>
              </a:rPr>
              <a:t> set of features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380719" y="200534"/>
            <a:ext cx="3420381" cy="897996"/>
          </a:xfrm>
          <a:prstGeom prst="wedgeRectCallout">
            <a:avLst>
              <a:gd name="adj1" fmla="val 859"/>
              <a:gd name="adj2" fmla="val 1258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Developed from a common set of core assets in a prescribed </a:t>
            </a:r>
            <a:r>
              <a:rPr lang="en-IE" sz="2000">
                <a:solidFill>
                  <a:schemeClr val="tx1"/>
                </a:solidFill>
              </a:rPr>
              <a:t>way </a:t>
            </a:r>
            <a:r>
              <a:rPr lang="en-IE" sz="2000" smtClean="0">
                <a:solidFill>
                  <a:schemeClr val="tx1"/>
                </a:solidFill>
              </a:rPr>
              <a:t>(</a:t>
            </a:r>
            <a:r>
              <a:rPr lang="en-IE" sz="2000" b="1" u="sng" smtClean="0">
                <a:solidFill>
                  <a:schemeClr val="tx1"/>
                </a:solidFill>
              </a:rPr>
              <a:t>strategic</a:t>
            </a:r>
            <a:r>
              <a:rPr lang="en-IE" sz="2000" smtClean="0">
                <a:solidFill>
                  <a:schemeClr val="tx1"/>
                </a:solidFill>
              </a:rPr>
              <a:t> reuse</a:t>
            </a:r>
            <a:r>
              <a:rPr lang="en-I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980452" y="4627419"/>
            <a:ext cx="2400267" cy="900100"/>
          </a:xfrm>
          <a:prstGeom prst="wedgeRectCallout">
            <a:avLst>
              <a:gd name="adj1" fmla="val 54648"/>
              <a:gd name="adj2" fmla="val -1120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Set </a:t>
            </a:r>
            <a:r>
              <a:rPr lang="en-IE" sz="2000">
                <a:solidFill>
                  <a:schemeClr val="tx1"/>
                </a:solidFill>
              </a:rPr>
              <a:t>of </a:t>
            </a:r>
            <a:r>
              <a:rPr lang="en-IE" sz="2000" smtClean="0">
                <a:solidFill>
                  <a:schemeClr val="tx1"/>
                </a:solidFill>
              </a:rPr>
              <a:t>similar software </a:t>
            </a:r>
            <a:r>
              <a:rPr lang="en-IE" sz="2000" dirty="0">
                <a:solidFill>
                  <a:schemeClr val="tx1"/>
                </a:solidFill>
              </a:rPr>
              <a:t>intensive systems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2980452" y="5635255"/>
            <a:ext cx="2400267" cy="900100"/>
          </a:xfrm>
          <a:prstGeom prst="wedgeRectCallout">
            <a:avLst>
              <a:gd name="adj1" fmla="val 100945"/>
              <a:gd name="adj2" fmla="val -493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Targeting a market segment (scope)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475829" y="4627419"/>
            <a:ext cx="2400267" cy="900100"/>
          </a:xfrm>
          <a:prstGeom prst="wedgeRectCallout">
            <a:avLst>
              <a:gd name="adj1" fmla="val 42825"/>
              <a:gd name="adj2" fmla="val -168134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75830" y="4627419"/>
            <a:ext cx="2400267" cy="900100"/>
          </a:xfrm>
          <a:prstGeom prst="wedgeRectCallout">
            <a:avLst>
              <a:gd name="adj1" fmla="val 111573"/>
              <a:gd name="adj2" fmla="val -178643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1200" smtClean="0">
                <a:solidFill>
                  <a:schemeClr val="tx1"/>
                </a:solidFill>
              </a:rPr>
              <a:t>Ideally: </a:t>
            </a: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baseline="-25000" dirty="0">
              <a:solidFill>
                <a:schemeClr val="tx1"/>
              </a:solidFill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481831" y="5969876"/>
            <a:ext cx="8208912" cy="540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200" smtClean="0"/>
              <a:t>[Clements and Northrop 2002]</a:t>
            </a:r>
            <a:br>
              <a:rPr lang="de-DE" sz="1200" smtClean="0"/>
            </a:br>
            <a:r>
              <a:rPr lang="de-DE" sz="1200" smtClean="0"/>
              <a:t>[Botterweck et al. 2007]</a:t>
            </a:r>
            <a:br>
              <a:rPr lang="de-DE" sz="1200" smtClean="0"/>
            </a:br>
            <a:r>
              <a:rPr lang="de-DE" sz="1200" smtClean="0"/>
              <a:t>[Botterweck et al. 2009]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1831" y="200534"/>
            <a:ext cx="4898887" cy="704723"/>
          </a:xfrm>
        </p:spPr>
        <p:txBody>
          <a:bodyPr/>
          <a:lstStyle/>
          <a:p>
            <a:r>
              <a:rPr lang="en-US" sz="2000" smtClean="0"/>
              <a:t>Research in </a:t>
            </a:r>
            <a:br>
              <a:rPr lang="en-US" sz="2000" smtClean="0"/>
            </a:br>
            <a:r>
              <a:rPr lang="en-US" sz="2000" smtClean="0"/>
              <a:t>Software Product Line Engineering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12" name="Freeform 11"/>
          <p:cNvSpPr/>
          <p:nvPr/>
        </p:nvSpPr>
        <p:spPr>
          <a:xfrm rot="3225314" flipV="1">
            <a:off x="7536059" y="704499"/>
            <a:ext cx="876753" cy="260392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962025">
                <a:moveTo>
                  <a:pt x="2552700" y="0"/>
                </a:moveTo>
                <a:lnTo>
                  <a:pt x="85725" y="962025"/>
                </a:lnTo>
                <a:lnTo>
                  <a:pt x="0" y="628650"/>
                </a:lnTo>
                <a:lnTo>
                  <a:pt x="255270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5650370" y="477535"/>
            <a:ext cx="2864981" cy="30474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Interactive Configuration Tool S2T2,</a:t>
            </a:r>
          </a:p>
          <a:p>
            <a:r>
              <a:rPr lang="en-US" sz="1350"/>
              <a:t>Multi-objective Optimisation MILPIBEA</a:t>
            </a:r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47" y="968711"/>
            <a:ext cx="1001556" cy="1261433"/>
          </a:xfrm>
          <a:prstGeom prst="rect">
            <a:avLst/>
          </a:prstGeom>
        </p:spPr>
      </p:pic>
      <p:pic>
        <p:nvPicPr>
          <p:cNvPr id="19" name="Content Placeholder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408" y="958876"/>
            <a:ext cx="1634039" cy="1281100"/>
          </a:xfrm>
          <a:prstGeom prst="rect">
            <a:avLst/>
          </a:prstGeom>
        </p:spPr>
      </p:pic>
      <p:pic>
        <p:nvPicPr>
          <p:cNvPr id="20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3947" y="2304363"/>
            <a:ext cx="1001556" cy="1113830"/>
          </a:xfrm>
          <a:prstGeom prst="rect">
            <a:avLst/>
          </a:prstGeom>
        </p:spPr>
      </p:pic>
      <p:pic>
        <p:nvPicPr>
          <p:cNvPr id="21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798408" y="2304364"/>
            <a:ext cx="1634039" cy="1122841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 rot="15712053">
            <a:off x="5038043" y="3103318"/>
            <a:ext cx="588011" cy="123397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5641536" y="3610005"/>
            <a:ext cx="3002456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350"/>
              <a:t>How to Increase Level of Automation?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50370" y="3887005"/>
            <a:ext cx="2993622" cy="252528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Various Techniques for Model-driven SE,</a:t>
            </a:r>
          </a:p>
          <a:p>
            <a:r>
              <a:rPr lang="en-US" sz="1350"/>
              <a:t>Domain-specific Approaches, e.g., Embedded, Aerospace, Automotive, ...</a:t>
            </a:r>
          </a:p>
        </p:txBody>
      </p:sp>
      <p:pic>
        <p:nvPicPr>
          <p:cNvPr id="25" name="Picture 2" descr="C:\d5\eclipse-3.5-mee\runtime-EclipseApplication\org.mee.xmdl3.examples\src\parkingAssistantSimple\products\minimal\parkingAssistant.fmprimitives_inConfigurator_cropped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1919" y="4574531"/>
            <a:ext cx="2863080" cy="625157"/>
          </a:xfrm>
          <a:prstGeom prst="rect">
            <a:avLst/>
          </a:prstGeom>
        </p:spPr>
      </p:pic>
      <p:pic>
        <p:nvPicPr>
          <p:cNvPr id="26" name="Content Placeholder 6" descr="parkingAssistant.mdl.png"/>
          <p:cNvPicPr>
            <a:picLocks noChangeAspect="1"/>
          </p:cNvPicPr>
          <p:nvPr/>
        </p:nvPicPr>
        <p:blipFill rotWithShape="1">
          <a:blip r:embed="rId8" cstate="print"/>
          <a:srcRect l="4963" t="15265" r="11307" b="18928"/>
          <a:stretch/>
        </p:blipFill>
        <p:spPr>
          <a:xfrm>
            <a:off x="5721920" y="5232587"/>
            <a:ext cx="2863079" cy="1073507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3052654">
            <a:off x="4225541" y="-341574"/>
            <a:ext cx="442813" cy="413910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/>
          <p:cNvSpPr txBox="1"/>
          <p:nvPr/>
        </p:nvSpPr>
        <p:spPr>
          <a:xfrm>
            <a:off x="5650370" y="156369"/>
            <a:ext cx="2864981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/>
              <a:t>How to Support Configuration?</a:t>
            </a:r>
          </a:p>
        </p:txBody>
      </p:sp>
    </p:spTree>
    <p:extLst>
      <p:ext uri="{BB962C8B-B14F-4D97-AF65-F5344CB8AC3E}">
        <p14:creationId xmlns:p14="http://schemas.microsoft.com/office/powerpoint/2010/main" val="29078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2.1 Optimisation of Product Configurations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24" y="414668"/>
            <a:ext cx="7098030" cy="994172"/>
          </a:xfrm>
        </p:spPr>
        <p:txBody>
          <a:bodyPr>
            <a:normAutofit/>
          </a:bodyPr>
          <a:lstStyle/>
          <a:p>
            <a:r>
              <a:rPr lang="en-GB" sz="3200" dirty="0"/>
              <a:t>Multi-Objective Optimization of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73931" y="5639404"/>
            <a:ext cx="472513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[Brevet, Saber, Botterweck, Ventresque, SSBSE 2016]</a:t>
            </a:r>
          </a:p>
        </p:txBody>
      </p:sp>
      <p:pic>
        <p:nvPicPr>
          <p:cNvPr id="10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2345495"/>
            <a:ext cx="1620000" cy="1296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3914384"/>
            <a:ext cx="1620000" cy="129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2" t="8215"/>
          <a:stretch/>
        </p:blipFill>
        <p:spPr>
          <a:xfrm>
            <a:off x="8528920" y="1980565"/>
            <a:ext cx="478269" cy="278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78870" y="1933345"/>
            <a:ext cx="17867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SATIBEA (State-of the-art)</a:t>
            </a:r>
          </a:p>
          <a:p>
            <a:r>
              <a:rPr lang="en-GB" sz="1080" dirty="0"/>
              <a:t>MILPIBEA (our approach)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23844" y="3573287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Constraints changed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3844" y="5150876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20%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10% Constraints changed</a:t>
            </a: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68" y="951012"/>
            <a:ext cx="1305456" cy="1022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01" y="2100459"/>
            <a:ext cx="1021745" cy="3258748"/>
          </a:xfrm>
        </p:spPr>
      </p:pic>
      <p:sp>
        <p:nvSpPr>
          <p:cNvPr id="18" name="Rectangular Callout 17"/>
          <p:cNvSpPr/>
          <p:nvPr/>
        </p:nvSpPr>
        <p:spPr>
          <a:xfrm>
            <a:off x="4676565" y="2133348"/>
            <a:ext cx="1588782" cy="783239"/>
          </a:xfrm>
          <a:prstGeom prst="wedgeRectCallout">
            <a:avLst>
              <a:gd name="adj1" fmla="val -70320"/>
              <a:gd name="adj2" fmla="val 618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IBEA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90" dirty="0">
                <a:solidFill>
                  <a:schemeClr val="tx1"/>
                </a:solidFill>
              </a:rPr>
              <a:t>(Genetic Algorithm)</a:t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search good solutions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4676565" y="3288875"/>
            <a:ext cx="1588782" cy="769503"/>
          </a:xfrm>
          <a:prstGeom prst="wedgeRectCallout">
            <a:avLst>
              <a:gd name="adj1" fmla="val -74409"/>
              <a:gd name="adj2" fmla="val 726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MILP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45" dirty="0">
                <a:solidFill>
                  <a:schemeClr val="tx1"/>
                </a:solidFill>
              </a:rPr>
              <a:t>(Mixed Integer Linear Progr.)</a:t>
            </a:r>
            <a:r>
              <a:rPr lang="en-GB" sz="990" dirty="0">
                <a:solidFill>
                  <a:schemeClr val="tx1"/>
                </a:solidFill>
              </a:rPr>
              <a:t/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heal individuals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4676565" y="4156468"/>
            <a:ext cx="1588782" cy="1202738"/>
          </a:xfrm>
          <a:prstGeom prst="wedgeRectCallout">
            <a:avLst>
              <a:gd name="adj1" fmla="val -33051"/>
              <a:gd name="adj2" fmla="val 11091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GB" sz="1260" dirty="0">
                <a:solidFill>
                  <a:schemeClr val="tx1"/>
                </a:solidFill>
              </a:rPr>
              <a:t>Healing more efficient</a:t>
            </a:r>
          </a:p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de-DE" sz="1260" dirty="0">
                <a:solidFill>
                  <a:schemeClr val="tx1"/>
                </a:solidFill>
              </a:rPr>
              <a:t>Healed individuals closer to original ones</a:t>
            </a:r>
            <a:endParaRPr lang="en-GB" sz="126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124" y="5515808"/>
            <a:ext cx="214033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10" dirty="0"/>
              <a:t>IBEA = Indicator-Based Evolutionary Algorithm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1039127" y="2359405"/>
            <a:ext cx="2534804" cy="252821"/>
            <a:chOff x="-8770177" y="1130954"/>
            <a:chExt cx="11565448" cy="115353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546" y="1226287"/>
              <a:ext cx="1990725" cy="1058200"/>
            </a:xfrm>
            <a:prstGeom prst="rect">
              <a:avLst/>
            </a:prstGeom>
          </p:spPr>
        </p:pic>
      </p:grpSp>
      <p:pic>
        <p:nvPicPr>
          <p:cNvPr id="199" name="Picture 1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65" y="3597922"/>
            <a:ext cx="436308" cy="246552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125" y="3610457"/>
            <a:ext cx="649243" cy="234017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128" y="3591652"/>
            <a:ext cx="649243" cy="252821"/>
          </a:xfrm>
          <a:prstGeom prst="rect">
            <a:avLst/>
          </a:prstGeom>
        </p:spPr>
      </p:pic>
      <p:grpSp>
        <p:nvGrpSpPr>
          <p:cNvPr id="204" name="Group 203"/>
          <p:cNvGrpSpPr/>
          <p:nvPr/>
        </p:nvGrpSpPr>
        <p:grpSpPr>
          <a:xfrm>
            <a:off x="552564" y="4804936"/>
            <a:ext cx="2534804" cy="252821"/>
            <a:chOff x="-10990201" y="1130954"/>
            <a:chExt cx="11565447" cy="1153533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990201" y="1159554"/>
              <a:ext cx="1990725" cy="1124933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</p:grpSp>
      <p:pic>
        <p:nvPicPr>
          <p:cNvPr id="211" name="Picture 2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8910" y="4810863"/>
            <a:ext cx="658764" cy="258648"/>
          </a:xfrm>
          <a:prstGeom prst="rect">
            <a:avLst/>
          </a:prstGeom>
        </p:spPr>
      </p:pic>
      <p:cxnSp>
        <p:nvCxnSpPr>
          <p:cNvPr id="214" name="Straight Arrow Connector 213"/>
          <p:cNvCxnSpPr>
            <a:stCxn id="195" idx="2"/>
            <a:endCxn id="271" idx="0"/>
          </p:cNvCxnSpPr>
          <p:nvPr/>
        </p:nvCxnSpPr>
        <p:spPr>
          <a:xfrm flipH="1">
            <a:off x="774712" y="2612227"/>
            <a:ext cx="589038" cy="41641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93" idx="2"/>
            <a:endCxn id="284" idx="0"/>
          </p:cNvCxnSpPr>
          <p:nvPr/>
        </p:nvCxnSpPr>
        <p:spPr>
          <a:xfrm flipH="1">
            <a:off x="2078276" y="2612227"/>
            <a:ext cx="684471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95" idx="2"/>
            <a:endCxn id="284" idx="0"/>
          </p:cNvCxnSpPr>
          <p:nvPr/>
        </p:nvCxnSpPr>
        <p:spPr>
          <a:xfrm>
            <a:off x="1363749" y="2612227"/>
            <a:ext cx="714527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stCxn id="284" idx="2"/>
            <a:endCxn id="312" idx="0"/>
          </p:cNvCxnSpPr>
          <p:nvPr/>
        </p:nvCxnSpPr>
        <p:spPr>
          <a:xfrm flipH="1">
            <a:off x="2070284" y="3196673"/>
            <a:ext cx="7992" cy="4048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3355777" y="2591651"/>
            <a:ext cx="4689" cy="4645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271" idx="2"/>
            <a:endCxn id="199" idx="0"/>
          </p:cNvCxnSpPr>
          <p:nvPr/>
        </p:nvCxnSpPr>
        <p:spPr>
          <a:xfrm flipH="1">
            <a:off x="770719" y="3194843"/>
            <a:ext cx="3992" cy="4030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00" idx="2"/>
            <a:endCxn id="206" idx="0"/>
          </p:cNvCxnSpPr>
          <p:nvPr/>
        </p:nvCxnSpPr>
        <p:spPr>
          <a:xfrm>
            <a:off x="2762747" y="3844473"/>
            <a:ext cx="0" cy="9792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301" idx="2"/>
            <a:endCxn id="211" idx="0"/>
          </p:cNvCxnSpPr>
          <p:nvPr/>
        </p:nvCxnSpPr>
        <p:spPr>
          <a:xfrm flipH="1">
            <a:off x="2068293" y="4605948"/>
            <a:ext cx="851" cy="2049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312" idx="2"/>
            <a:endCxn id="301" idx="0"/>
          </p:cNvCxnSpPr>
          <p:nvPr/>
        </p:nvCxnSpPr>
        <p:spPr>
          <a:xfrm flipH="1">
            <a:off x="2069144" y="3844473"/>
            <a:ext cx="1140" cy="5734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02" idx="2"/>
            <a:endCxn id="208" idx="0"/>
          </p:cNvCxnSpPr>
          <p:nvPr/>
        </p:nvCxnSpPr>
        <p:spPr>
          <a:xfrm>
            <a:off x="1363749" y="3844473"/>
            <a:ext cx="0" cy="96046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99" idx="2"/>
            <a:endCxn id="205" idx="0"/>
          </p:cNvCxnSpPr>
          <p:nvPr/>
        </p:nvCxnSpPr>
        <p:spPr>
          <a:xfrm>
            <a:off x="770719" y="3844474"/>
            <a:ext cx="0" cy="9667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5" idx="2"/>
            <a:endCxn id="202" idx="0"/>
          </p:cNvCxnSpPr>
          <p:nvPr/>
        </p:nvCxnSpPr>
        <p:spPr>
          <a:xfrm>
            <a:off x="1363749" y="2612226"/>
            <a:ext cx="0" cy="979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93" idx="2"/>
            <a:endCxn id="200" idx="0"/>
          </p:cNvCxnSpPr>
          <p:nvPr/>
        </p:nvCxnSpPr>
        <p:spPr>
          <a:xfrm>
            <a:off x="2762747" y="2612227"/>
            <a:ext cx="0" cy="9982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478301" y="3028644"/>
            <a:ext cx="592821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Mutation</a:t>
            </a:r>
            <a:endParaRPr lang="en-GB" sz="1080" dirty="0"/>
          </a:p>
        </p:txBody>
      </p:sp>
      <p:sp>
        <p:nvSpPr>
          <p:cNvPr id="284" name="TextBox 283"/>
          <p:cNvSpPr txBox="1"/>
          <p:nvPr/>
        </p:nvSpPr>
        <p:spPr>
          <a:xfrm>
            <a:off x="1745797" y="3030474"/>
            <a:ext cx="664957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Cross-over</a:t>
            </a:r>
            <a:endParaRPr lang="en-GB" sz="1080" dirty="0"/>
          </a:p>
        </p:txBody>
      </p:sp>
      <p:sp>
        <p:nvSpPr>
          <p:cNvPr id="291" name="TextBox 290"/>
          <p:cNvSpPr txBox="1"/>
          <p:nvPr/>
        </p:nvSpPr>
        <p:spPr>
          <a:xfrm>
            <a:off x="3030375" y="3036115"/>
            <a:ext cx="583203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Selection</a:t>
            </a:r>
            <a:endParaRPr lang="en-GB" sz="1080" dirty="0"/>
          </a:p>
        </p:txBody>
      </p:sp>
      <p:sp>
        <p:nvSpPr>
          <p:cNvPr id="301" name="TextBox 300"/>
          <p:cNvSpPr txBox="1"/>
          <p:nvPr/>
        </p:nvSpPr>
        <p:spPr>
          <a:xfrm>
            <a:off x="1793017" y="4417922"/>
            <a:ext cx="488626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r>
              <a:rPr lang="de-DE" sz="1080" dirty="0"/>
              <a:t>Healing</a:t>
            </a:r>
            <a:endParaRPr lang="en-GB" sz="1080" dirty="0"/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5887" y="3601486"/>
            <a:ext cx="648794" cy="2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19" grpId="0" animBg="1"/>
      <p:bldP spid="20" grpId="0" animBg="1"/>
      <p:bldP spid="271" grpId="0"/>
      <p:bldP spid="284" grpId="0"/>
      <p:bldP spid="291" grpId="0"/>
      <p:bldP spid="30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60936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85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39531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6820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25128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9950" y="3848100"/>
            <a:ext cx="1219200" cy="142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06756" y="2324100"/>
            <a:ext cx="1171294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9950" y="2021800"/>
            <a:ext cx="1079500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410856" y="2209801"/>
            <a:ext cx="2729844" cy="137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949450" y="2992873"/>
            <a:ext cx="6358732" cy="1479772"/>
            <a:chOff x="1949450" y="2992873"/>
            <a:chExt cx="6358732" cy="1479772"/>
          </a:xfrm>
        </p:grpSpPr>
        <p:sp>
          <p:nvSpPr>
            <p:cNvPr id="6" name="Oval 5"/>
            <p:cNvSpPr/>
            <p:nvPr/>
          </p:nvSpPr>
          <p:spPr>
            <a:xfrm>
              <a:off x="6115377" y="3591892"/>
              <a:ext cx="1014413" cy="7635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Mining of PL Assets</a:t>
              </a:r>
              <a:endParaRPr lang="en-US" sz="1100"/>
            </a:p>
          </p:txBody>
        </p:sp>
        <p:cxnSp>
          <p:nvCxnSpPr>
            <p:cNvPr id="8" name="Straight Arrow Connector 7"/>
            <p:cNvCxnSpPr>
              <a:stCxn id="15" idx="0"/>
            </p:cNvCxnSpPr>
            <p:nvPr/>
          </p:nvCxnSpPr>
          <p:spPr>
            <a:xfrm flipH="1" flipV="1">
              <a:off x="7129790" y="4086225"/>
              <a:ext cx="1178392" cy="3864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0"/>
            </p:cNvCxnSpPr>
            <p:nvPr/>
          </p:nvCxnSpPr>
          <p:spPr>
            <a:xfrm flipH="1" flipV="1">
              <a:off x="7005638" y="4241800"/>
              <a:ext cx="445622" cy="23084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6" idx="4"/>
            </p:cNvCxnSpPr>
            <p:nvPr/>
          </p:nvCxnSpPr>
          <p:spPr>
            <a:xfrm flipH="1" flipV="1">
              <a:off x="6622584" y="4355480"/>
              <a:ext cx="1" cy="11716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0"/>
            </p:cNvCxnSpPr>
            <p:nvPr/>
          </p:nvCxnSpPr>
          <p:spPr>
            <a:xfrm flipV="1">
              <a:off x="5793910" y="4202863"/>
              <a:ext cx="383053" cy="26978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5985437" y="3092427"/>
              <a:ext cx="409013" cy="54921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0"/>
            </p:cNvCxnSpPr>
            <p:nvPr/>
          </p:nvCxnSpPr>
          <p:spPr>
            <a:xfrm flipV="1">
              <a:off x="6622584" y="3258705"/>
              <a:ext cx="11229" cy="3331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1949450" y="3334905"/>
              <a:ext cx="4240493" cy="4641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" idx="1"/>
            </p:cNvCxnSpPr>
            <p:nvPr/>
          </p:nvCxnSpPr>
          <p:spPr>
            <a:xfrm flipH="1" flipV="1">
              <a:off x="3756026" y="2992873"/>
              <a:ext cx="2507908" cy="71084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42" grpId="0" animBg="1"/>
      <p:bldP spid="43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72720" y="6539480"/>
            <a:ext cx="2057400" cy="166943"/>
          </a:xfrm>
        </p:spPr>
        <p:txBody>
          <a:bodyPr vert="horz" lIns="27000" tIns="45720" rIns="27000" bIns="45720" rtlCol="0" anchor="ctr"/>
          <a:lstStyle/>
          <a:p>
            <a:fld id="{BA83D748-511C-42DE-9A56-05B60C680E34}" type="slidenum">
              <a:rPr lang="en-US" smtClean="0"/>
              <a:t>3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12" y="4345009"/>
            <a:ext cx="2257246" cy="1692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" y="2154862"/>
            <a:ext cx="1685831" cy="168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865" y="2928041"/>
            <a:ext cx="2217819" cy="97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/>
          <p:cNvSpPr/>
          <p:nvPr/>
        </p:nvSpPr>
        <p:spPr>
          <a:xfrm>
            <a:off x="5191984" y="1980833"/>
            <a:ext cx="788878" cy="4153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Models</a:t>
            </a:r>
          </a:p>
        </p:txBody>
      </p:sp>
      <p:sp>
        <p:nvSpPr>
          <p:cNvPr id="46" name="Oval 45"/>
          <p:cNvSpPr/>
          <p:nvPr/>
        </p:nvSpPr>
        <p:spPr>
          <a:xfrm>
            <a:off x="6655480" y="2254700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Software Product Line Engineering</a:t>
            </a: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576902" y="2801967"/>
            <a:ext cx="1269209" cy="562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Automation</a:t>
            </a:r>
          </a:p>
        </p:txBody>
      </p:sp>
      <p:sp>
        <p:nvSpPr>
          <p:cNvPr id="58" name="Oval 57"/>
          <p:cNvSpPr/>
          <p:nvPr/>
        </p:nvSpPr>
        <p:spPr>
          <a:xfrm>
            <a:off x="4404099" y="3695864"/>
            <a:ext cx="1073581" cy="4951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Interactive Tools</a:t>
            </a:r>
            <a:endParaRPr lang="en-US" sz="1200"/>
          </a:p>
        </p:txBody>
      </p:sp>
      <p:sp>
        <p:nvSpPr>
          <p:cNvPr id="64" name="Oval 63"/>
          <p:cNvSpPr/>
          <p:nvPr/>
        </p:nvSpPr>
        <p:spPr>
          <a:xfrm>
            <a:off x="3658410" y="1480990"/>
            <a:ext cx="2043854" cy="72036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smtClean="0"/>
              <a:t>Abstraction</a:t>
            </a:r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4889715" y="3293775"/>
            <a:ext cx="676057" cy="4608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AI and ML</a:t>
            </a:r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6668728" y="1172695"/>
            <a:ext cx="2217785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Model-driven Engineering</a:t>
            </a: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4742" y="5073755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Automation?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464" y="248062"/>
            <a:ext cx="2996220" cy="325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Challenges</a:t>
            </a:r>
            <a:endParaRPr lang="en-US" sz="2100"/>
          </a:p>
        </p:txBody>
      </p:sp>
      <p:sp>
        <p:nvSpPr>
          <p:cNvPr id="33" name="TextBox 32"/>
          <p:cNvSpPr txBox="1"/>
          <p:nvPr/>
        </p:nvSpPr>
        <p:spPr>
          <a:xfrm>
            <a:off x="6457950" y="245466"/>
            <a:ext cx="2502764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Concrete Techniques</a:t>
            </a:r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25259" y="4432094"/>
            <a:ext cx="1732569" cy="540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Productivity of Engineers</a:t>
            </a: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48326" y="2731359"/>
            <a:ext cx="1926662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Complexity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25825" y="3064737"/>
            <a:ext cx="1119678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64" y="770193"/>
            <a:ext cx="2043732" cy="1295215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2093471" y="770193"/>
            <a:ext cx="1170213" cy="754981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“Software </a:t>
            </a:r>
            <a:r>
              <a:rPr lang="en-US"/>
              <a:t>is eating the </a:t>
            </a:r>
            <a:r>
              <a:rPr lang="en-US" smtClean="0"/>
              <a:t>world”</a:t>
            </a: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25826" y="5088960"/>
            <a:ext cx="1725676" cy="37919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Constant Change</a:t>
            </a: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25826" y="5585025"/>
            <a:ext cx="1725676" cy="415582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Market Speed</a:t>
            </a: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936499" y="3170186"/>
            <a:ext cx="991268" cy="615113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2400"/>
              <a:t>Tools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19781" y="245466"/>
            <a:ext cx="2482071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High-level Concepts</a:t>
            </a:r>
            <a:endParaRPr lang="en-US" sz="2100"/>
          </a:p>
        </p:txBody>
      </p:sp>
      <p:sp>
        <p:nvSpPr>
          <p:cNvPr id="51" name="Oval 50"/>
          <p:cNvSpPr/>
          <p:nvPr/>
        </p:nvSpPr>
        <p:spPr>
          <a:xfrm>
            <a:off x="6884094" y="4582232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Quality?</a:t>
            </a: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83776" y="5267558"/>
            <a:ext cx="1715605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Trustworthiness</a:t>
            </a:r>
            <a:endParaRPr lang="en-US" sz="1400"/>
          </a:p>
        </p:txBody>
      </p:sp>
      <p:sp>
        <p:nvSpPr>
          <p:cNvPr id="53" name="Oval 52"/>
          <p:cNvSpPr/>
          <p:nvPr/>
        </p:nvSpPr>
        <p:spPr>
          <a:xfrm>
            <a:off x="6694308" y="3336705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Continuous</a:t>
            </a:r>
            <a:br>
              <a:rPr lang="en-US" smtClean="0"/>
            </a:br>
            <a:r>
              <a:rPr lang="en-US" smtClean="0"/>
              <a:t>Software Engineering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6" grpId="0" animBg="1"/>
      <p:bldP spid="56" grpId="0" animBg="1"/>
      <p:bldP spid="58" grpId="0" animBg="1"/>
      <p:bldP spid="64" grpId="0" animBg="1"/>
      <p:bldP spid="69" grpId="0" animBg="1"/>
      <p:bldP spid="26" grpId="0" animBg="1"/>
      <p:bldP spid="28" grpId="0" animBg="1"/>
      <p:bldP spid="33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4431" y="1304925"/>
            <a:ext cx="75151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9197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20624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785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18955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Quality?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Correctness</a:t>
            </a:r>
          </a:p>
          <a:p>
            <a:r>
              <a:rPr lang="en-US" smtClean="0"/>
              <a:t>Trustworthiness</a:t>
            </a:r>
          </a:p>
          <a:p>
            <a:r>
              <a:rPr lang="en-US" smtClean="0"/>
              <a:t>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5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36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Analyses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Easy to apply existing analysis techniques</a:t>
            </a:r>
          </a:p>
          <a:p>
            <a:r>
              <a:rPr lang="de-DE" sz="2000" dirty="0"/>
              <a:t>Soundness (detected fault IS a fault of the product)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de-DE" sz="2000" dirty="0"/>
              <a:t>Low scalability </a:t>
            </a:r>
            <a:r>
              <a:rPr lang="de-DE" sz="2000" dirty="0" smtClean="0"/>
              <a:t>(number </a:t>
            </a:r>
            <a:r>
              <a:rPr lang="de-DE" sz="2000" dirty="0"/>
              <a:t>of products, not exploiting </a:t>
            </a:r>
            <a:r>
              <a:rPr lang="de-DE" sz="2000" dirty="0" smtClean="0"/>
              <a:t>simiarities)</a:t>
            </a:r>
            <a:endParaRPr lang="de-DE" sz="2000" dirty="0"/>
          </a:p>
          <a:p>
            <a:r>
              <a:rPr lang="de-DE" sz="2000" dirty="0"/>
              <a:t>Faults in product </a:t>
            </a:r>
            <a:r>
              <a:rPr lang="de-DE" sz="2000" dirty="0">
                <a:sym typeface="Wingdings" panose="05000000000000000000" pitchFamily="2" charset="2"/>
              </a:rPr>
              <a:t> fault in domain-level </a:t>
            </a:r>
            <a:r>
              <a:rPr lang="de-DE" sz="2000" dirty="0" smtClean="0">
                <a:sym typeface="Wingdings" panose="05000000000000000000" pitchFamily="2" charset="2"/>
              </a:rPr>
              <a:t>artefacts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</a:t>
            </a:r>
            <a:r>
              <a:rPr lang="en-US" dirty="0" smtClean="0"/>
              <a:t>Analyses (</a:t>
            </a:r>
            <a:r>
              <a:rPr lang="en-US" b="1" dirty="0" err="1" smtClean="0"/>
              <a:t>Optimised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Improves scalability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Need to ensure that all relevant products are </a:t>
            </a:r>
            <a:r>
              <a:rPr lang="en-US" sz="2000" dirty="0" err="1"/>
              <a:t>analysed</a:t>
            </a:r>
            <a:endParaRPr lang="en-US" sz="2000" dirty="0"/>
          </a:p>
          <a:p>
            <a:r>
              <a:rPr lang="en-US" sz="2000" dirty="0"/>
              <a:t>Might miss faults if using heuristics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  <a:prstDash val="sysDot"/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05730" y="1096963"/>
            <a:ext cx="4572000" cy="92333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de-DE" dirty="0"/>
              <a:t>Minimise set of products to </a:t>
            </a:r>
            <a:r>
              <a:rPr lang="de-DE" dirty="0" smtClean="0"/>
              <a:t>analyse</a:t>
            </a:r>
          </a:p>
          <a:p>
            <a:r>
              <a:rPr lang="de-DE" dirty="0" smtClean="0"/>
              <a:t>E.g</a:t>
            </a:r>
            <a:r>
              <a:rPr lang="de-DE" dirty="0"/>
              <a:t>. coverage of pairwise combinations of features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749496" y="3047037"/>
            <a:ext cx="579612" cy="1257157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Family</a:t>
            </a:r>
            <a:r>
              <a:rPr lang="en-US" dirty="0" smtClean="0"/>
              <a:t>-based </a:t>
            </a:r>
            <a:r>
              <a:rPr lang="en-US" dirty="0"/>
              <a:t>Analyses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Advantages</a:t>
            </a:r>
          </a:p>
          <a:p>
            <a:r>
              <a:rPr lang="en-US" sz="1700" dirty="0"/>
              <a:t>Improves scalability (faster than analyzing individual products</a:t>
            </a:r>
            <a:r>
              <a:rPr lang="en-US" sz="1700" dirty="0" smtClean="0"/>
              <a:t>)</a:t>
            </a:r>
            <a:endParaRPr lang="en-US" sz="17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Existing techniques need to be adapted</a:t>
            </a:r>
          </a:p>
          <a:p>
            <a:r>
              <a:rPr lang="en-US" sz="2000" dirty="0"/>
              <a:t>Change some artifacts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Reanalyze whole PL</a:t>
            </a:r>
          </a:p>
          <a:p>
            <a:r>
              <a:rPr lang="en-US" sz="2000" dirty="0"/>
              <a:t>Might be infeasible for large PLs</a:t>
            </a:r>
          </a:p>
          <a:p>
            <a:r>
              <a:rPr lang="en-US" sz="2000" dirty="0"/>
              <a:t>Assumes closed </a:t>
            </a:r>
            <a:r>
              <a:rPr lang="en-US" sz="2000" dirty="0" smtClean="0"/>
              <a:t>world (implementation </a:t>
            </a:r>
            <a:r>
              <a:rPr lang="en-US" sz="2000" dirty="0"/>
              <a:t>of all features known and fixed)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4186" y="1327323"/>
            <a:ext cx="5879681" cy="104648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498767" y="2540773"/>
            <a:ext cx="5992045" cy="1477328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the whole product </a:t>
            </a:r>
            <a:r>
              <a:rPr lang="en-US" dirty="0" smtClean="0"/>
              <a:t>line</a:t>
            </a:r>
            <a:endParaRPr lang="en-US" dirty="0"/>
          </a:p>
          <a:p>
            <a:r>
              <a:rPr lang="en-US" dirty="0"/>
              <a:t>Exploit commonality, avoid redundant computations</a:t>
            </a:r>
          </a:p>
          <a:p>
            <a:r>
              <a:rPr lang="en-US" dirty="0">
                <a:sym typeface="Wingdings" panose="05000000000000000000" pitchFamily="2" charset="2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5727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68" y="164597"/>
            <a:ext cx="7104879" cy="881104"/>
          </a:xfrm>
        </p:spPr>
        <p:txBody>
          <a:bodyPr/>
          <a:lstStyle/>
          <a:p>
            <a:r>
              <a:rPr lang="en-GB" noProof="0" smtClean="0"/>
              <a:t>Why Models?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2480850" y="2081347"/>
            <a:ext cx="1499028" cy="1191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771" y="2066291"/>
            <a:ext cx="1378934" cy="1206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8770" y="3604042"/>
            <a:ext cx="1378935" cy="1826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67" y="3604042"/>
            <a:ext cx="1499027" cy="939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2485047" y="4654373"/>
            <a:ext cx="1499026" cy="898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36" y="3604042"/>
            <a:ext cx="1706440" cy="1336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8393" y="1417548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555" y="1417548"/>
            <a:ext cx="15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80919" y="1417548"/>
            <a:ext cx="170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20250" y="4117051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mtClean="0"/>
              <a:t>Reality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30627" y="2507186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023" y="2393690"/>
            <a:ext cx="1710034" cy="8791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1" y="1758465"/>
            <a:ext cx="2541015" cy="15143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6104958" y="1417548"/>
            <a:ext cx="254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Wireless Network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0" y="3604042"/>
            <a:ext cx="2541016" cy="21175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Content Placeholder 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80" y="4777220"/>
            <a:ext cx="654047" cy="8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/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3945487"/>
            <a:ext cx="820182" cy="7761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4804407"/>
            <a:ext cx="820182" cy="7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Feature</a:t>
            </a:r>
            <a:r>
              <a:rPr lang="en-US" dirty="0" smtClean="0"/>
              <a:t>-based </a:t>
            </a:r>
            <a:r>
              <a:rPr lang="en-US" dirty="0"/>
              <a:t>Analyses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Advantages</a:t>
            </a:r>
          </a:p>
          <a:p>
            <a:r>
              <a:rPr lang="en-US" sz="1700" dirty="0"/>
              <a:t>Also supports open world scenarios</a:t>
            </a:r>
          </a:p>
          <a:p>
            <a:r>
              <a:rPr lang="en-US" sz="1700" dirty="0"/>
              <a:t>Scales well (amenable for analyses with large resource consumption)</a:t>
            </a:r>
          </a:p>
          <a:p>
            <a:r>
              <a:rPr lang="en-US" sz="1700" dirty="0"/>
              <a:t>Not affected by changes to variability model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Disadvantages</a:t>
            </a:r>
          </a:p>
          <a:p>
            <a:r>
              <a:rPr lang="en-US" sz="1700" dirty="0"/>
              <a:t>Focuses only on problems within a features, not across features (e.g., feature interactions)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4186" y="1327323"/>
            <a:ext cx="763009" cy="2108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6091964" y="1439791"/>
            <a:ext cx="490506" cy="44351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2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46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7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Learing in Configuration, e.g.,</a:t>
            </a:r>
          </a:p>
          <a:p>
            <a:pPr lvl="1"/>
            <a:r>
              <a:rPr lang="en-US" smtClean="0"/>
              <a:t>Learning a (ML approximation of a)</a:t>
            </a:r>
            <a:br>
              <a:rPr lang="en-US" smtClean="0"/>
            </a:br>
            <a:r>
              <a:rPr lang="en-US" smtClean="0"/>
              <a:t>configuration space </a:t>
            </a:r>
            <a:br>
              <a:rPr lang="en-US" smtClean="0"/>
            </a:br>
            <a:r>
              <a:rPr lang="en-US" smtClean="0"/>
              <a:t>from a limited number of configurations</a:t>
            </a:r>
          </a:p>
          <a:p>
            <a:pPr lvl="1"/>
            <a:r>
              <a:rPr lang="en-US" smtClean="0"/>
              <a:t>Finding “similar” products</a:t>
            </a:r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9930" y="307840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Model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Reality</a:t>
            </a:r>
            <a:endParaRPr lang="en-US" sz="2000" dirty="0">
              <a:latin typeface="+mj-lt"/>
            </a:endParaRP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Purposeful</a:t>
            </a:r>
            <a:r>
              <a:rPr lang="en-US" sz="2000" dirty="0">
                <a:solidFill>
                  <a:schemeClr val="tx1"/>
                </a:solidFill>
              </a:rPr>
              <a:t> Abstraction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Creation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(Automated Generation)</a:t>
            </a: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[Stahl and Voelter 2006; </a:t>
            </a:r>
            <a:r>
              <a:rPr lang="en-GB" sz="1200" dirty="0">
                <a:solidFill>
                  <a:schemeClr val="accent6"/>
                </a:solidFill>
              </a:rPr>
              <a:t>Pleuss 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844288" y="848480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Interaction, Design</a:t>
            </a: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Problems That Can be Modelled as Graphs</a:t>
            </a:r>
          </a:p>
          <a:p>
            <a:endParaRPr lang="en-US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5055513" y="2110317"/>
            <a:ext cx="3938719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>
                <a:solidFill>
                  <a:schemeClr val="bg1"/>
                </a:solidFill>
              </a:rPr>
              <a:t>Aeronautical Engineering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32" y="2542983"/>
            <a:ext cx="1471900" cy="169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513" y="2538609"/>
            <a:ext cx="2231963" cy="168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5055513" y="4417140"/>
            <a:ext cx="2231963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 Harness of a Plane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7298266" y="4417140"/>
            <a:ext cx="1845734" cy="66497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Environmental Control System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a Plane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56" t="29355" r="18059"/>
          <a:stretch/>
        </p:blipFill>
        <p:spPr>
          <a:xfrm>
            <a:off x="2661657" y="2559917"/>
            <a:ext cx="2159000" cy="167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5"/>
          <p:cNvSpPr txBox="1">
            <a:spLocks/>
          </p:cNvSpPr>
          <p:nvPr/>
        </p:nvSpPr>
        <p:spPr>
          <a:xfrm>
            <a:off x="169334" y="2110317"/>
            <a:ext cx="4651323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>
                <a:solidFill>
                  <a:schemeClr val="bg1"/>
                </a:solidFill>
                <a:latin typeface="+mn-lt"/>
              </a:rPr>
              <a:t>Civil Engineering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333" y="4417140"/>
            <a:ext cx="2257469" cy="664977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538609"/>
            <a:ext cx="2257469" cy="167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5"/>
          <p:cNvSpPr txBox="1">
            <a:spLocks/>
          </p:cNvSpPr>
          <p:nvPr/>
        </p:nvSpPr>
        <p:spPr>
          <a:xfrm>
            <a:off x="2661658" y="4417140"/>
            <a:ext cx="2159000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Plumbing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</p:spTree>
    <p:extLst>
      <p:ext uri="{BB962C8B-B14F-4D97-AF65-F5344CB8AC3E}">
        <p14:creationId xmlns:p14="http://schemas.microsoft.com/office/powerpoint/2010/main" val="31590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</p:spTree>
    <p:extLst>
      <p:ext uri="{BB962C8B-B14F-4D97-AF65-F5344CB8AC3E}">
        <p14:creationId xmlns:p14="http://schemas.microsoft.com/office/powerpoint/2010/main" val="9623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38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  <p:sp>
        <p:nvSpPr>
          <p:cNvPr id="29" name="Rectangle 28"/>
          <p:cNvSpPr/>
          <p:nvPr/>
        </p:nvSpPr>
        <p:spPr>
          <a:xfrm>
            <a:off x="20767" y="3675631"/>
            <a:ext cx="3533424" cy="222272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Graph Analysis</a:t>
            </a:r>
          </a:p>
          <a:p>
            <a:r>
              <a:rPr lang="en-US" sz="1350" smtClean="0"/>
              <a:t>Combinations </a:t>
            </a:r>
            <a:r>
              <a:rPr lang="en-US" sz="1350"/>
              <a:t>of ML and Graph Approaches (e.g., Graph Embedding)</a:t>
            </a:r>
          </a:p>
          <a:p>
            <a:endParaRPr lang="en-US" sz="1350"/>
          </a:p>
        </p:txBody>
      </p:sp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18" y="4369674"/>
            <a:ext cx="3002940" cy="120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Content Placeholder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8279" r="7238" b="7099"/>
          <a:stretch/>
        </p:blipFill>
        <p:spPr>
          <a:xfrm>
            <a:off x="1127390" y="4497209"/>
            <a:ext cx="2278699" cy="127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Freeform 32"/>
          <p:cNvSpPr/>
          <p:nvPr/>
        </p:nvSpPr>
        <p:spPr>
          <a:xfrm rot="4666286">
            <a:off x="2980062" y="2062176"/>
            <a:ext cx="1135150" cy="4007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5740" h="719365">
                <a:moveTo>
                  <a:pt x="7785741" y="0"/>
                </a:moveTo>
                <a:lnTo>
                  <a:pt x="85725" y="719365"/>
                </a:lnTo>
                <a:lnTo>
                  <a:pt x="0" y="385990"/>
                </a:lnTo>
                <a:lnTo>
                  <a:pt x="7785741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Freeform 35"/>
          <p:cNvSpPr/>
          <p:nvPr/>
        </p:nvSpPr>
        <p:spPr>
          <a:xfrm rot="4666286">
            <a:off x="2126838" y="3096894"/>
            <a:ext cx="3003565" cy="237713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  <a:gd name="connsiteX0" fmla="*/ 17564677 w 17564679"/>
              <a:gd name="connsiteY0" fmla="*/ 304162 h 333375"/>
              <a:gd name="connsiteX1" fmla="*/ 85725 w 17564679"/>
              <a:gd name="connsiteY1" fmla="*/ 333375 h 333375"/>
              <a:gd name="connsiteX2" fmla="*/ 0 w 17564679"/>
              <a:gd name="connsiteY2" fmla="*/ 0 h 333375"/>
              <a:gd name="connsiteX3" fmla="*/ 17564677 w 17564679"/>
              <a:gd name="connsiteY3" fmla="*/ 3041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4679" h="333375">
                <a:moveTo>
                  <a:pt x="17564677" y="304162"/>
                </a:moveTo>
                <a:lnTo>
                  <a:pt x="85725" y="333375"/>
                </a:lnTo>
                <a:lnTo>
                  <a:pt x="0" y="0"/>
                </a:lnTo>
                <a:lnTo>
                  <a:pt x="17564677" y="3041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/>
          <p:cNvSpPr txBox="1"/>
          <p:nvPr/>
        </p:nvSpPr>
        <p:spPr>
          <a:xfrm>
            <a:off x="20766" y="1326671"/>
            <a:ext cx="3533425" cy="47333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0" rIns="54000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38"/>
              <a:t>How can we support engineers to make sense of large sets of designs? Which parts can be automated?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766" y="1807140"/>
            <a:ext cx="3533425" cy="181000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Usability Engineering</a:t>
            </a:r>
          </a:p>
          <a:p>
            <a:r>
              <a:rPr lang="en-US" sz="1350"/>
              <a:t>Interactive Visualisation</a:t>
            </a:r>
          </a:p>
          <a:p>
            <a:r>
              <a:rPr lang="en-US" sz="1350"/>
              <a:t>Tools to Compare Large</a:t>
            </a:r>
            <a:br>
              <a:rPr lang="en-US" sz="1350"/>
            </a:br>
            <a:r>
              <a:rPr lang="en-US" sz="1350"/>
              <a:t>Sets of Designs</a:t>
            </a:r>
          </a:p>
        </p:txBody>
      </p:sp>
      <p:pic>
        <p:nvPicPr>
          <p:cNvPr id="10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8" y="2262542"/>
            <a:ext cx="1741331" cy="114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" b="7575"/>
          <a:stretch/>
        </p:blipFill>
        <p:spPr>
          <a:xfrm>
            <a:off x="106044" y="2722977"/>
            <a:ext cx="2552099" cy="55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097281"/>
            <a:ext cx="3497841" cy="262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35" y="1097084"/>
            <a:ext cx="3497841" cy="262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099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smtClean="0"/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Interactive Configuration</a:t>
            </a:r>
            <a:endParaRPr lang="en-GB" noProof="0" dirty="0"/>
          </a:p>
        </p:txBody>
      </p:sp>
      <p:pic>
        <p:nvPicPr>
          <p:cNvPr id="25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73" y="1380006"/>
            <a:ext cx="2522340" cy="3585120"/>
          </a:xfrm>
          <a:prstGeom prst="rect">
            <a:avLst/>
          </a:prstGeom>
        </p:spPr>
      </p:pic>
      <p:pic>
        <p:nvPicPr>
          <p:cNvPr id="26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4064000" y="1699638"/>
            <a:ext cx="3479800" cy="3265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5439875"/>
            <a:ext cx="185980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80" dirty="0"/>
              <a:t>[Pleuss and Botterweck 2012]</a:t>
            </a:r>
          </a:p>
        </p:txBody>
      </p:sp>
    </p:spTree>
    <p:extLst>
      <p:ext uri="{BB962C8B-B14F-4D97-AF65-F5344CB8AC3E}">
        <p14:creationId xmlns:p14="http://schemas.microsoft.com/office/powerpoint/2010/main" val="23795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Interactive Visual Configuration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6" y="1097281"/>
            <a:ext cx="5346152" cy="5246369"/>
          </a:xfrm>
        </p:spPr>
        <p:txBody>
          <a:bodyPr/>
          <a:lstStyle/>
          <a:p>
            <a:r>
              <a:rPr lang="en-GB" dirty="0"/>
              <a:t>Interactive techniques for the configuration of large and complex feature models </a:t>
            </a:r>
            <a:r>
              <a:rPr lang="en-GB" sz="1400" dirty="0"/>
              <a:t>[BSP09]</a:t>
            </a:r>
          </a:p>
          <a:p>
            <a:r>
              <a:rPr lang="en-GB" dirty="0"/>
              <a:t>Co-configuration of feature and component models </a:t>
            </a:r>
            <a:r>
              <a:rPr lang="en-GB" sz="1400" dirty="0"/>
              <a:t>[</a:t>
            </a:r>
            <a:r>
              <a:rPr lang="en-GB" sz="1400"/>
              <a:t>BPK09</a:t>
            </a:r>
            <a:r>
              <a:rPr lang="en-GB" sz="1400" smtClean="0"/>
              <a:t>]</a:t>
            </a:r>
          </a:p>
          <a:p>
            <a:r>
              <a:rPr lang="en-GB"/>
              <a:t>2.5D and 3D visualisations in</a:t>
            </a:r>
            <a:br>
              <a:rPr lang="en-GB"/>
            </a:br>
            <a:r>
              <a:rPr lang="en-GB"/>
              <a:t>PLE configuration</a:t>
            </a:r>
            <a:br>
              <a:rPr lang="en-GB"/>
            </a:br>
            <a:r>
              <a:rPr lang="en-GB" sz="1400"/>
              <a:t>[CNP+08, CBH+09, CTB+09, CBH10, CHT+10]</a:t>
            </a:r>
          </a:p>
          <a:p>
            <a:r>
              <a:rPr lang="en-GB"/>
              <a:t>Visualisation of product attributes during configuration</a:t>
            </a:r>
            <a:r>
              <a:rPr lang="en-GB" sz="1400"/>
              <a:t> [ScBo10]</a:t>
            </a:r>
            <a:endParaRPr lang="en-GB"/>
          </a:p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335" y="1097280"/>
            <a:ext cx="1260720" cy="1597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48163" y="239003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7336" y="3340829"/>
            <a:ext cx="1376334" cy="110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48163" y="428090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3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5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59</a:t>
            </a:fld>
            <a:endParaRPr lang="en-IE" dirty="0"/>
          </a:p>
        </p:txBody>
      </p: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87831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746">
            <a:off x="1312930" y="2706538"/>
            <a:ext cx="1109112" cy="1408396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858">
            <a:off x="326886" y="2674114"/>
            <a:ext cx="1213192" cy="1540562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6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89" y="2442256"/>
            <a:ext cx="3067544" cy="1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Where do Product Lines Come From?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0"/>
              </a:spcAft>
            </a:pPr>
            <a:r>
              <a:rPr lang="de-DE" sz="2000"/>
              <a:t>Sucessful </a:t>
            </a:r>
            <a:r>
              <a:rPr lang="de-DE" sz="2000" smtClean="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/>
              <a:t>Product </a:t>
            </a:r>
            <a:r>
              <a:rPr lang="de-DE" sz="2000" smtClean="0"/>
              <a:t>Portfolio</a:t>
            </a:r>
            <a:endParaRPr lang="de-DE" sz="2000"/>
          </a:p>
          <a:p>
            <a:r>
              <a:rPr lang="de-DE" sz="2000" smtClean="0"/>
              <a:t>Complexity Barrier and/or</a:t>
            </a:r>
            <a:br>
              <a:rPr lang="de-DE" sz="2000" smtClean="0"/>
            </a:br>
            <a:r>
              <a:rPr lang="de-DE" sz="2000" smtClean="0"/>
              <a:t>Need to Exploit Similarity (Market Pressure)</a:t>
            </a:r>
          </a:p>
          <a:p>
            <a:r>
              <a:rPr lang="de-DE" sz="2000" b="1" smtClean="0"/>
              <a:t>Must</a:t>
            </a:r>
            <a:r>
              <a:rPr lang="de-DE" sz="2000" smtClean="0"/>
              <a:t> use </a:t>
            </a:r>
            <a:r>
              <a:rPr lang="de-DE" sz="2000" b="1" smtClean="0"/>
              <a:t>Strategic</a:t>
            </a:r>
            <a:r>
              <a:rPr lang="de-DE" sz="2000" smtClean="0"/>
              <a:t> Approach</a:t>
            </a:r>
          </a:p>
          <a:p>
            <a:r>
              <a:rPr lang="de-DE" sz="2000" smtClean="0"/>
              <a:t>Example: CelciusTech Systems (Defense, Sweden)</a:t>
            </a:r>
          </a:p>
          <a:p>
            <a:pPr marL="1071563" lvl="1" indent="-715963">
              <a:buAutoNum type="arabicPlain" startAt="1985"/>
            </a:pPr>
            <a:r>
              <a:rPr lang="de-DE" sz="1700" smtClean="0"/>
              <a:t>Awarded </a:t>
            </a:r>
            <a:r>
              <a:rPr lang="de-DE" sz="1700"/>
              <a:t>two large contracts </a:t>
            </a:r>
            <a:r>
              <a:rPr lang="de-DE" sz="1700" smtClean="0"/>
              <a:t>simulaneuosly</a:t>
            </a:r>
            <a:br>
              <a:rPr lang="de-DE" sz="1700" smtClean="0"/>
            </a:br>
            <a:r>
              <a:rPr lang="de-DE" sz="1700" smtClean="0">
                <a:sym typeface="Symbol" panose="05050102010706020507" pitchFamily="18" charset="2"/>
              </a:rPr>
              <a:t> </a:t>
            </a:r>
            <a:r>
              <a:rPr lang="de-DE" sz="1700" b="1">
                <a:sym typeface="Symbol" panose="05050102010706020507" pitchFamily="18" charset="2"/>
              </a:rPr>
              <a:t>had</a:t>
            </a:r>
            <a:r>
              <a:rPr lang="de-DE" sz="1700">
                <a:sym typeface="Symbol" panose="05050102010706020507" pitchFamily="18" charset="2"/>
              </a:rPr>
              <a:t> to apply strategic </a:t>
            </a:r>
            <a:r>
              <a:rPr lang="de-DE" sz="1700" smtClean="0">
                <a:sym typeface="Symbol" panose="05050102010706020507" pitchFamily="18" charset="2"/>
              </a:rPr>
              <a:t>approach</a:t>
            </a:r>
          </a:p>
          <a:p>
            <a:pPr marL="1071563" lvl="1" indent="-715963">
              <a:buNone/>
            </a:pPr>
            <a:r>
              <a:rPr lang="de-DE" sz="1700" dirty="0">
                <a:sym typeface="Symbol" panose="05050102010706020507" pitchFamily="18" charset="2"/>
              </a:rPr>
              <a:t>2000</a:t>
            </a:r>
            <a:r>
              <a:rPr lang="de-DE" sz="1700">
                <a:sym typeface="Symbol" panose="05050102010706020507" pitchFamily="18" charset="2"/>
              </a:rPr>
              <a:t>	</a:t>
            </a:r>
            <a:r>
              <a:rPr lang="de-DE" sz="1700" smtClean="0">
                <a:sym typeface="Symbol" panose="05050102010706020507" pitchFamily="18" charset="2"/>
              </a:rPr>
              <a:t>SS2000 first entry into </a:t>
            </a:r>
            <a:r>
              <a:rPr lang="de-DE" sz="1700" dirty="0">
                <a:sym typeface="Symbol" panose="05050102010706020507" pitchFamily="18" charset="2"/>
              </a:rPr>
              <a:t>SPLC Hall </a:t>
            </a:r>
            <a:r>
              <a:rPr lang="de-DE" sz="1700">
                <a:sym typeface="Symbol" panose="05050102010706020507" pitchFamily="18" charset="2"/>
              </a:rPr>
              <a:t>of </a:t>
            </a:r>
            <a:r>
              <a:rPr lang="de-DE" sz="1700" smtClean="0">
                <a:sym typeface="Symbol" panose="05050102010706020507" pitchFamily="18" charset="2"/>
              </a:rPr>
              <a:t>Fame</a:t>
            </a:r>
            <a:r>
              <a:rPr lang="de-DE" dirty="0">
                <a:sym typeface="Symbol" panose="05050102010706020507" pitchFamily="18" charset="2"/>
              </a:rPr>
              <a:t/>
            </a:r>
            <a:br>
              <a:rPr lang="de-DE" dirty="0">
                <a:sym typeface="Symbol" panose="05050102010706020507" pitchFamily="18" charset="2"/>
              </a:rPr>
            </a:br>
            <a:r>
              <a:rPr lang="en-US" sz="1300" dirty="0" smtClean="0">
                <a:solidFill>
                  <a:schemeClr val="accent6"/>
                </a:solidFill>
              </a:rPr>
              <a:t>http</a:t>
            </a:r>
            <a:r>
              <a:rPr lang="en-US" sz="1300" dirty="0">
                <a:solidFill>
                  <a:schemeClr val="accent6"/>
                </a:solidFill>
              </a:rPr>
              <a:t>://splc.net/fame/celsiustech-systems-ab/</a:t>
            </a:r>
          </a:p>
          <a:p>
            <a:pPr lvl="1"/>
            <a:endParaRPr lang="de-DE" sz="2000" dirty="0" smtClean="0"/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691" y="1756747"/>
            <a:ext cx="1540234" cy="117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344" y="1760911"/>
            <a:ext cx="1535175" cy="116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7037" y="1756747"/>
            <a:ext cx="1549342" cy="11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1183" y="1756747"/>
            <a:ext cx="1549341" cy="118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50" y="6106911"/>
            <a:ext cx="30013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lvl="1" indent="-715963">
              <a:buNone/>
            </a:pPr>
            <a:r>
              <a:rPr lang="en-US" sz="1300" smtClean="0">
                <a:solidFill>
                  <a:schemeClr val="accent6"/>
                </a:solidFill>
              </a:rPr>
              <a:t>[Paul Clements, ICSE 2019 Keynote]</a:t>
            </a:r>
            <a:endParaRPr lang="en-US" sz="1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Interactive Design Space Exploration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5580" y="2515731"/>
            <a:ext cx="5932840" cy="238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050"/>
            <a:ext cx="4068763" cy="227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621" y="3452320"/>
            <a:ext cx="4419766" cy="190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6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0053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3727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996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734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7" y="1653381"/>
            <a:ext cx="3009900" cy="4133850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Variants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2888839"/>
            <a:ext cx="8429625" cy="1662935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8" y="2273822"/>
            <a:ext cx="7889158" cy="2892969"/>
          </a:xfr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smtClean="0"/>
              <a:t>Source: </a:t>
            </a:r>
            <a:r>
              <a:rPr lang="de-DE" sz="800"/>
              <a:t>Extracted from configurator at http://www.mercedes.de</a:t>
            </a:r>
            <a:r>
              <a:rPr lang="de-DE" sz="80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Basic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ED4B75-D4E8-417C-A10E-053147B738E5}">
  <ds:schemaRefs>
    <ds:schemaRef ds:uri="f92c9bd5-142d-4893-82de-a0401813c99a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1805</TotalTime>
  <Words>1810</Words>
  <Application>Microsoft Office PowerPoint</Application>
  <PresentationFormat>On-screen Show (4:3)</PresentationFormat>
  <Paragraphs>405</Paragraphs>
  <Slides>64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Calibri Light</vt:lpstr>
      <vt:lpstr>Open Sans</vt:lpstr>
      <vt:lpstr>Open Sans Semibold</vt:lpstr>
      <vt:lpstr>Symbol</vt:lpstr>
      <vt:lpstr>Wingdings</vt:lpstr>
      <vt:lpstr>LeroResearchCentretemplate2015-Final</vt:lpstr>
      <vt:lpstr>Basic Design</vt:lpstr>
      <vt:lpstr>Software Product Line Engineering in Safety-critical Domains</vt:lpstr>
      <vt:lpstr>1 Motivation</vt:lpstr>
      <vt:lpstr>PowerPoint Presentation</vt:lpstr>
      <vt:lpstr>Why Models?</vt:lpstr>
      <vt:lpstr>Model-driven Engineering</vt:lpstr>
      <vt:lpstr>Where do Product Lines Come From?</vt:lpstr>
      <vt:lpstr>Many Variants</vt:lpstr>
      <vt:lpstr>Many Variants</vt:lpstr>
      <vt:lpstr>Many Variants</vt:lpstr>
      <vt:lpstr>Product Lines</vt:lpstr>
      <vt:lpstr>2 Software Product Line Engineering </vt:lpstr>
      <vt:lpstr>Software Product Line Engineering</vt:lpstr>
      <vt:lpstr>Software Product Line Engineering</vt:lpstr>
      <vt:lpstr>Software Product Line Engineering</vt:lpstr>
      <vt:lpstr>Software Product Line Engineering</vt:lpstr>
      <vt:lpstr>Software Product Line Engineering</vt:lpstr>
      <vt:lpstr>Characteristics of a Software Product Line</vt:lpstr>
      <vt:lpstr>Research in  Software Product Line Engineering</vt:lpstr>
      <vt:lpstr>2.1 Optimisation of Product Configurations</vt:lpstr>
      <vt:lpstr>Configuration of Product Variants</vt:lpstr>
      <vt:lpstr>Multi-Objective Optimisation</vt:lpstr>
      <vt:lpstr>Multi-Objective Optimisation</vt:lpstr>
      <vt:lpstr>Multi-Objective Optimization of Configurations</vt:lpstr>
      <vt:lpstr>3 Transition to SPLE</vt:lpstr>
      <vt:lpstr>Transition to  Software Product Line Engineering</vt:lpstr>
      <vt:lpstr>Transition to  Software Product Line Engineering</vt:lpstr>
      <vt:lpstr>4 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5 Variation/Automation and Quality</vt:lpstr>
      <vt:lpstr>Quality?</vt:lpstr>
      <vt:lpstr>Verification and Testing</vt:lpstr>
      <vt:lpstr>Analyses in SPLE Product-based Analyses</vt:lpstr>
      <vt:lpstr>Analyses in SPLE Product-based Analyses (Optimised)</vt:lpstr>
      <vt:lpstr>Analyses in SPLE Family-based Analyses</vt:lpstr>
      <vt:lpstr>Analyses in SPLE Feature-based Analyses</vt:lpstr>
      <vt:lpstr>6 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  <vt:lpstr>Other effects</vt:lpstr>
      <vt:lpstr>7 Current Research</vt:lpstr>
      <vt:lpstr>Application of Machine Learning</vt:lpstr>
      <vt:lpstr>Design Space Exploration</vt:lpstr>
      <vt:lpstr>Design Space Exploration</vt:lpstr>
      <vt:lpstr>Design Space Exploration</vt:lpstr>
      <vt:lpstr>Summary</vt:lpstr>
      <vt:lpstr>Summary</vt:lpstr>
      <vt:lpstr>PowerPoint Presentation</vt:lpstr>
      <vt:lpstr>Interactive Configuration</vt:lpstr>
      <vt:lpstr>Interactive Visual Configuration</vt:lpstr>
      <vt:lpstr>Product Configuration (Integration of concepts)</vt:lpstr>
      <vt:lpstr>PowerPoint Presentation</vt:lpstr>
      <vt:lpstr>Interactive Design Space Exploration</vt:lpstr>
      <vt:lpstr>Product Derivation in a Embedded Systems DSL</vt:lpstr>
      <vt:lpstr>Product Derivation in a Embedded Systems DSL</vt:lpstr>
      <vt:lpstr>Product Derivation in a Embedded Systems DSL</vt:lpstr>
      <vt:lpstr>SEI Adoption Factory Pattern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68</cp:revision>
  <cp:lastPrinted>2017-04-04T15:19:26Z</cp:lastPrinted>
  <dcterms:created xsi:type="dcterms:W3CDTF">2019-06-16T21:24:07Z</dcterms:created>
  <dcterms:modified xsi:type="dcterms:W3CDTF">2019-06-19T16:44:15Z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